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3" r:id="rId17"/>
    <p:sldId id="275" r:id="rId18"/>
    <p:sldId id="29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58" r:id="rId30"/>
    <p:sldId id="272" r:id="rId31"/>
    <p:sldId id="287" r:id="rId32"/>
    <p:sldId id="288" r:id="rId33"/>
    <p:sldId id="289" r:id="rId34"/>
    <p:sldId id="290" r:id="rId35"/>
    <p:sldId id="257" r:id="rId36"/>
    <p:sldId id="291" r:id="rId37"/>
    <p:sldId id="292" r:id="rId38"/>
    <p:sldId id="293" r:id="rId39"/>
    <p:sldId id="25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801"/>
  </p:normalViewPr>
  <p:slideViewPr>
    <p:cSldViewPr snapToGrid="0">
      <p:cViewPr varScale="1">
        <p:scale>
          <a:sx n="93" d="100"/>
          <a:sy n="93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5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1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4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31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1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88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96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6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AAd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sJQAAEAAAAA=="/>
              </a:ext>
            </a:extLst>
          </p:cNvSpPr>
          <p:nvPr>
            <p:ph/>
          </p:nvPr>
        </p:nvSpPr>
        <p:spPr>
          <a:xfrm>
            <a:off x="609600" y="274320"/>
            <a:ext cx="109728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ластьНомераСлайда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AL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8326968" y="6247130"/>
            <a:ext cx="3255433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defTabSz="449580">
              <a:defRPr sz="1400" b="0" i="0" u="none" strike="noStrike" kern="1" spc="0" baseline="0">
                <a:solidFill>
                  <a:schemeClr val="tx1"/>
                </a:solidFill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fld id="{3FCD5670-3ED2-98A0-9C75-C8F5183B6A9D}" type="slidenum">
              <a:rPr lang="ru-RU" sz="1400" kern="1" smtClean="0">
                <a:solidFill>
                  <a:schemeClr val="tx1"/>
                </a:solidFill>
                <a:latin typeface="Arial" pitchFamily="2" charset="-52"/>
                <a:ea typeface="Arial" pitchFamily="2" charset="-52"/>
                <a:cs typeface="Arial" pitchFamily="2" charset="-52"/>
              </a:rPr>
              <a:pPr defTabSz="449580"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-52"/>
                  <a:ea typeface="Arial" pitchFamily="2" charset="-52"/>
                  <a:cs typeface="Arial" pitchFamily="2" charset="-52"/>
                </a:defRPr>
              </a:pPr>
              <a:t>‹#›</a:t>
            </a:fld>
            <a:endParaRPr lang="ru-RU" sz="1400" kern="1">
              <a:solidFill>
                <a:schemeClr val="tx1"/>
              </a:solidFill>
              <a:latin typeface="Arial" pitchFamily="2" charset="-52"/>
              <a:ea typeface="Arial" pitchFamily="2" charset="-52"/>
              <a:cs typeface="Arial" pitchFamily="2" charset="-52"/>
            </a:endParaRPr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Tw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4461934" y="6247130"/>
            <a:ext cx="32672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ctr" defTabSz="449580">
              <a:defRPr sz="1400" b="0" i="0" u="none" strike="noStrike" kern="1" spc="0" baseline="0">
                <a:solidFill>
                  <a:schemeClr val="tx1"/>
                </a:solidFill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 lang="ru-RU" sz="1400" kern="1">
              <a:solidFill>
                <a:schemeClr val="tx1"/>
              </a:solidFill>
              <a:latin typeface="Arial" pitchFamily="2" charset="-52"/>
              <a:ea typeface="Arial" pitchFamily="2" charset="-52"/>
              <a:cs typeface="Arial" pitchFamily="2" charset="-52"/>
            </a:endParaRPr>
          </a:p>
        </p:txBody>
      </p:sp>
      <p:sp>
        <p:nvSpPr>
          <p:cNvPr id="5" name="ОбластьВремениДаты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609600" y="6247130"/>
            <a:ext cx="32545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l" defTabSz="449580">
              <a:defRPr sz="1400" b="0" i="0" u="none" strike="noStrike" kern="1" spc="0" baseline="0">
                <a:solidFill>
                  <a:schemeClr val="tx1"/>
                </a:solidFill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 lang="ru-RU" sz="1400" kern="1">
              <a:solidFill>
                <a:schemeClr val="tx1"/>
              </a:solidFill>
              <a:latin typeface="Arial" pitchFamily="2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285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4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2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5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1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8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2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F4DBD3-8E4D-47B7-8B0A-4503BBA4F83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989A0A-8165-4013-BB44-64B247272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09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4D29C-22FE-0F4A-B360-B1A322546E47}"/>
              </a:ext>
            </a:extLst>
          </p:cNvPr>
          <p:cNvSpPr txBox="1"/>
          <p:nvPr/>
        </p:nvSpPr>
        <p:spPr>
          <a:xfrm>
            <a:off x="693175" y="2079523"/>
            <a:ext cx="10191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2 Б класс</a:t>
            </a:r>
          </a:p>
        </p:txBody>
      </p:sp>
    </p:spTree>
    <p:extLst>
      <p:ext uri="{BB962C8B-B14F-4D97-AF65-F5344CB8AC3E}">
        <p14:creationId xmlns:p14="http://schemas.microsoft.com/office/powerpoint/2010/main" val="162292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4114800"/>
            <a:ext cx="10584679" cy="225116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Тростник </a:t>
            </a:r>
            <a:r>
              <a:rPr lang="ru-RU" dirty="0">
                <a:solidFill>
                  <a:schemeClr val="bg1"/>
                </a:solidFill>
              </a:rPr>
              <a:t>растет по берегам рек, озер, прудов, на болотах и сырых лугах. Это очень крупное растение высотой иногда до 4 метров. Заросли тростника имеют важное экологическое значение: поселившись на топких или болотистых местах, тростник со временем превращает их в более сухие участки. Люди используют тростник на корм скоту, плетут из него циновки, корзины, легкую дачную мебель.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43" y="277579"/>
            <a:ext cx="4989331" cy="374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51" y="425924"/>
            <a:ext cx="5259977" cy="350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56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738" y="3686501"/>
            <a:ext cx="37022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Стрелолист обыкновенный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Стрелолист можно узнать по листьям. Они похожи на стрелы с большими широкими наконечниками Побегами стрелолиста питаются водные животные, листья щиплют утки и другие водоплавающие птицы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38" y="528300"/>
            <a:ext cx="3311301" cy="29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22291" y="3317169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Горец земноводный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92166" y="3244334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Рогоз широколистный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72845" y="3613666"/>
            <a:ext cx="36703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корневищах рогоза много крахмала, они съедобны. Листья, а особенно «пух» зрелых початков используют как упаковочный материал. «Пухом» набивают подушки, матрацы. Из стеблей и листьев рогоза плетут циновки, корзины и даже обувь: легкие домашние тапочки.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634" y="246485"/>
            <a:ext cx="2676651" cy="299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22291" y="3890664"/>
            <a:ext cx="29432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Это растение известно еще под названием раковые шейки. Плоды горцев — орешки, трехгранные, как у гречихи (вспомните гречневую крупу). Ведь все они из семейства гречишных.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703" y="451742"/>
            <a:ext cx="3684461" cy="276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98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70" y="659111"/>
            <a:ext cx="3323287" cy="213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0632" y="3181654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рачок дафния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4" y="4057803"/>
            <a:ext cx="3783778" cy="226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940" y="659111"/>
            <a:ext cx="3639863" cy="209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8317" y="3212148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водомерка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34" y="4057803"/>
            <a:ext cx="3983352" cy="230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386" y="312905"/>
            <a:ext cx="3536224" cy="265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96" y="3953301"/>
            <a:ext cx="3356222" cy="251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94389" y="3268991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водяной ослик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62213" y="3604449"/>
            <a:ext cx="2470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(</a:t>
            </a:r>
            <a:r>
              <a:rPr lang="ru-RU" sz="1400" dirty="0"/>
              <a:t>Мелкие ракообразные)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94945" y="3581764"/>
            <a:ext cx="2470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(</a:t>
            </a:r>
            <a:r>
              <a:rPr lang="ru-RU" sz="1400" dirty="0"/>
              <a:t>Мелкие ракообразные)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31947" y="3507703"/>
            <a:ext cx="1524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(</a:t>
            </a:r>
            <a:r>
              <a:rPr lang="ru-RU" sz="1400" dirty="0"/>
              <a:t>насекомое)</a:t>
            </a:r>
          </a:p>
        </p:txBody>
      </p:sp>
    </p:spTree>
    <p:extLst>
      <p:ext uri="{BB962C8B-B14F-4D97-AF65-F5344CB8AC3E}">
        <p14:creationId xmlns:p14="http://schemas.microsoft.com/office/powerpoint/2010/main" val="223372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362" y="3233484"/>
            <a:ext cx="1197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Лягушки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3996" y="3157500"/>
            <a:ext cx="949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Тритоны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09974" y="3157500"/>
            <a:ext cx="1654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Прудовик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85" y="418989"/>
            <a:ext cx="4002914" cy="266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85" y="3815951"/>
            <a:ext cx="3934097" cy="249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71" y="591910"/>
            <a:ext cx="3234484" cy="228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816" y="3830287"/>
            <a:ext cx="3966003" cy="249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354" y="3844624"/>
            <a:ext cx="3600450" cy="246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479" y="450506"/>
            <a:ext cx="3902503" cy="242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9371" y="274712"/>
            <a:ext cx="7034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Рыбы  - обитатели пресного водоема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4364" y="2082104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карась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77" y="1027647"/>
            <a:ext cx="4353696" cy="241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81080" y="4679241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48" y="3673663"/>
            <a:ext cx="4575008" cy="263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56960" y="2936064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карп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651" y="865603"/>
            <a:ext cx="4394350" cy="329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960" y="4390753"/>
            <a:ext cx="6035040" cy="205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292827" y="5684819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щука</a:t>
            </a:r>
          </a:p>
        </p:txBody>
      </p:sp>
    </p:spTree>
    <p:extLst>
      <p:ext uri="{BB962C8B-B14F-4D97-AF65-F5344CB8AC3E}">
        <p14:creationId xmlns:p14="http://schemas.microsoft.com/office/powerpoint/2010/main" val="4890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400" y="133047"/>
            <a:ext cx="10184085" cy="90327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Птицы пресноводных водоемов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21" y="1199778"/>
            <a:ext cx="3560989" cy="283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56" y="4034326"/>
            <a:ext cx="3470117" cy="260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057" y="1097545"/>
            <a:ext cx="3621114" cy="483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675" y="1409141"/>
            <a:ext cx="2481943" cy="374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38729" y="2375521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утка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0808" y="5004195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гусь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89456" y="592765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аист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42081" y="5337404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цапля</a:t>
            </a:r>
          </a:p>
        </p:txBody>
      </p:sp>
    </p:spTree>
    <p:extLst>
      <p:ext uri="{BB962C8B-B14F-4D97-AF65-F5344CB8AC3E}">
        <p14:creationId xmlns:p14="http://schemas.microsoft.com/office/powerpoint/2010/main" val="284623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9508" y="2931216"/>
            <a:ext cx="103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выдра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04" y="81336"/>
            <a:ext cx="4789714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46068" y="6180351"/>
            <a:ext cx="129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ондатра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6" y="3363294"/>
            <a:ext cx="5023892" cy="293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66" y="310209"/>
            <a:ext cx="5002447" cy="502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482149" y="5511913"/>
            <a:ext cx="119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бобер</a:t>
            </a:r>
          </a:p>
        </p:txBody>
      </p:sp>
    </p:spTree>
    <p:extLst>
      <p:ext uri="{BB962C8B-B14F-4D97-AF65-F5344CB8AC3E}">
        <p14:creationId xmlns:p14="http://schemas.microsoft.com/office/powerpoint/2010/main" val="256337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253E7-C97F-554D-A628-16153CFB661B}"/>
              </a:ext>
            </a:extLst>
          </p:cNvPr>
          <p:cNvSpPr txBox="1"/>
          <p:nvPr/>
        </p:nvSpPr>
        <p:spPr>
          <a:xfrm>
            <a:off x="2698954" y="560438"/>
            <a:ext cx="6681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2.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(22.04.2020 г.)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«Водоемы и их обитатели. Обитатели соленых водоемов.» </a:t>
            </a:r>
          </a:p>
        </p:txBody>
      </p:sp>
    </p:spTree>
    <p:extLst>
      <p:ext uri="{BB962C8B-B14F-4D97-AF65-F5344CB8AC3E}">
        <p14:creationId xmlns:p14="http://schemas.microsoft.com/office/powerpoint/2010/main" val="427607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A363CF-85A2-3A4D-9B09-4FABDF913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9" y="339634"/>
            <a:ext cx="4649923" cy="58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5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sJQAAAAAAAA=="/>
              </a:ext>
            </a:extLst>
          </p:cNvSpPr>
          <p:nvPr>
            <p:ph/>
          </p:nvPr>
        </p:nvSpPr>
        <p:spPr>
          <a:xfrm>
            <a:off x="248193" y="274320"/>
            <a:ext cx="11717383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  <a:noAutofit/>
          </a:bodyPr>
          <a:lstStyle/>
          <a:p>
            <a:pPr algn="just">
              <a:defRPr sz="3600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третей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покрыто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морями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океанами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Ветры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разносят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влагу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свету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испаряется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восстанавливается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дождя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снега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питая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C15390-27B4-E747-B7EC-F89B8AB8C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3" y="4023360"/>
            <a:ext cx="6779623" cy="26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253E7-C97F-554D-A628-16153CFB661B}"/>
              </a:ext>
            </a:extLst>
          </p:cNvPr>
          <p:cNvSpPr txBox="1"/>
          <p:nvPr/>
        </p:nvSpPr>
        <p:spPr>
          <a:xfrm>
            <a:off x="2698954" y="560438"/>
            <a:ext cx="66810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1.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(20.04.2020 г.)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«Водоемы и их обитатели. Водоплавающие жители. Растения пресных водоемов.» </a:t>
            </a:r>
          </a:p>
        </p:txBody>
      </p:sp>
    </p:spTree>
    <p:extLst>
      <p:ext uri="{BB962C8B-B14F-4D97-AF65-F5344CB8AC3E}">
        <p14:creationId xmlns:p14="http://schemas.microsoft.com/office/powerpoint/2010/main" val="1027672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sJQAAAAAAAA=="/>
              </a:ext>
            </a:extLst>
          </p:cNvSpPr>
          <p:nvPr>
            <p:ph/>
          </p:nvPr>
        </p:nvSpPr>
        <p:spPr>
          <a:xfrm>
            <a:off x="126274" y="100838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  <a:noAutofit/>
          </a:bodyPr>
          <a:lstStyle/>
          <a:p>
            <a:pPr marL="0" indent="0" algn="just" defTabSz="914400">
              <a:defRPr sz="3000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Моря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океаны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кишат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глубины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важная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малоизученная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ещё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открытий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многочисленных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обитателей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живёт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своём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этаже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солнечного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света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существование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живого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метрах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освещённость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слабеет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ровно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наполовину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глубину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проникает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3%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солнечного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света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35E6F1-E302-104A-B36D-423F26F0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74" y="1201783"/>
            <a:ext cx="3836126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sJQAAAAAAAA=="/>
              </a:ext>
            </a:extLst>
          </p:cNvSpPr>
          <p:nvPr>
            <p:ph/>
          </p:nvPr>
        </p:nvSpPr>
        <p:spPr>
          <a:xfrm>
            <a:off x="3836125" y="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just">
              <a:defRPr sz="3600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мягком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полумраке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мельчайших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именуемых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планктоном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дрейфует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волн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китовая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акула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пищи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невидимой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невооружённым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глазом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D7D935-400D-AB40-8280-4AADC6D5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" y="496388"/>
            <a:ext cx="3810000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09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LUBAABwNQAApyU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277495"/>
            <a:ext cx="8229600" cy="58432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836713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FxsQ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g0AALABAAAWKwAArCU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3663950" y="274320"/>
            <a:ext cx="48641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72196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sJQAAAAAAAA=="/>
              </a:ext>
            </a:extLst>
          </p:cNvSpPr>
          <p:nvPr>
            <p:ph/>
          </p:nvPr>
        </p:nvSpPr>
        <p:spPr>
          <a:xfrm>
            <a:off x="1981200" y="27432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  <a:normAutofit fontScale="92500"/>
          </a:bodyPr>
          <a:lstStyle/>
          <a:p>
            <a:pPr>
              <a:defRPr sz="3600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толще</a:t>
            </a:r>
            <a:r>
              <a:rPr dirty="0"/>
              <a:t> </a:t>
            </a:r>
            <a:r>
              <a:rPr dirty="0" err="1"/>
              <a:t>планктона</a:t>
            </a:r>
            <a:r>
              <a:rPr dirty="0"/>
              <a:t> </a:t>
            </a:r>
            <a:r>
              <a:rPr dirty="0" err="1"/>
              <a:t>плавно</a:t>
            </a:r>
            <a:r>
              <a:rPr dirty="0"/>
              <a:t> </a:t>
            </a:r>
            <a:r>
              <a:rPr dirty="0" err="1"/>
              <a:t>курсируют</a:t>
            </a:r>
            <a:r>
              <a:rPr dirty="0"/>
              <a:t> </a:t>
            </a:r>
            <a:r>
              <a:rPr dirty="0" err="1"/>
              <a:t>медузы</a:t>
            </a:r>
            <a:r>
              <a:rPr dirty="0"/>
              <a:t>. </a:t>
            </a:r>
            <a:r>
              <a:rPr dirty="0" err="1"/>
              <a:t>Эти</a:t>
            </a:r>
            <a:r>
              <a:rPr dirty="0"/>
              <a:t> </a:t>
            </a:r>
            <a:r>
              <a:rPr dirty="0" err="1"/>
              <a:t>прожорливые</a:t>
            </a:r>
            <a:r>
              <a:rPr dirty="0"/>
              <a:t> </a:t>
            </a:r>
            <a:r>
              <a:rPr dirty="0" err="1"/>
              <a:t>хищницы</a:t>
            </a:r>
            <a:r>
              <a:rPr dirty="0"/>
              <a:t>, </a:t>
            </a:r>
            <a:r>
              <a:rPr dirty="0" err="1"/>
              <a:t>похожие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зонтики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распущенными</a:t>
            </a:r>
            <a:r>
              <a:rPr dirty="0"/>
              <a:t> </a:t>
            </a:r>
            <a:r>
              <a:rPr dirty="0" err="1"/>
              <a:t>вокруг</a:t>
            </a:r>
            <a:r>
              <a:rPr dirty="0"/>
              <a:t> </a:t>
            </a:r>
            <a:r>
              <a:rPr dirty="0" err="1"/>
              <a:t>рта</a:t>
            </a:r>
            <a:r>
              <a:rPr dirty="0"/>
              <a:t> </a:t>
            </a:r>
            <a:r>
              <a:rPr dirty="0" err="1"/>
              <a:t>щупальцами</a:t>
            </a:r>
            <a:r>
              <a:rPr dirty="0"/>
              <a:t>, </a:t>
            </a:r>
            <a:r>
              <a:rPr dirty="0" err="1"/>
              <a:t>ловят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поедают</a:t>
            </a:r>
            <a:r>
              <a:rPr dirty="0"/>
              <a:t>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животных</a:t>
            </a:r>
            <a:r>
              <a:rPr dirty="0"/>
              <a:t>. </a:t>
            </a: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медузы</a:t>
            </a:r>
            <a:r>
              <a:rPr dirty="0"/>
              <a:t> </a:t>
            </a:r>
            <a:r>
              <a:rPr dirty="0" err="1"/>
              <a:t>величиной</a:t>
            </a:r>
            <a:r>
              <a:rPr dirty="0"/>
              <a:t> 1см, </a:t>
            </a:r>
            <a:r>
              <a:rPr dirty="0" err="1"/>
              <a:t>иные</a:t>
            </a:r>
            <a:r>
              <a:rPr dirty="0"/>
              <a:t> </a:t>
            </a:r>
            <a:r>
              <a:rPr dirty="0" err="1"/>
              <a:t>достигают</a:t>
            </a:r>
            <a:r>
              <a:rPr dirty="0"/>
              <a:t> 2 </a:t>
            </a:r>
            <a:r>
              <a:rPr dirty="0" err="1"/>
              <a:t>м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диаметре</a:t>
            </a:r>
            <a:r>
              <a:rPr dirty="0"/>
              <a:t>. </a:t>
            </a:r>
            <a:r>
              <a:rPr dirty="0" err="1"/>
              <a:t>Опаснее</a:t>
            </a:r>
            <a:r>
              <a:rPr dirty="0"/>
              <a:t> </a:t>
            </a:r>
            <a:r>
              <a:rPr dirty="0" err="1"/>
              <a:t>всех</a:t>
            </a:r>
            <a:r>
              <a:rPr dirty="0"/>
              <a:t> </a:t>
            </a:r>
            <a:r>
              <a:rPr dirty="0" err="1"/>
              <a:t>португальский</a:t>
            </a:r>
            <a:r>
              <a:rPr dirty="0"/>
              <a:t> </a:t>
            </a:r>
            <a:r>
              <a:rPr dirty="0" err="1"/>
              <a:t>кораблик</a:t>
            </a:r>
            <a:r>
              <a:rPr dirty="0"/>
              <a:t>. </a:t>
            </a:r>
            <a:r>
              <a:rPr dirty="0" err="1"/>
              <a:t>У</a:t>
            </a:r>
            <a:r>
              <a:rPr dirty="0"/>
              <a:t> </a:t>
            </a:r>
            <a:r>
              <a:rPr dirty="0" err="1"/>
              <a:t>этой</a:t>
            </a:r>
            <a:r>
              <a:rPr dirty="0"/>
              <a:t> </a:t>
            </a:r>
            <a:r>
              <a:rPr dirty="0" err="1"/>
              <a:t>древнейшей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самой</a:t>
            </a:r>
            <a:r>
              <a:rPr dirty="0"/>
              <a:t> </a:t>
            </a:r>
            <a:r>
              <a:rPr dirty="0" err="1"/>
              <a:t>крупной</a:t>
            </a:r>
            <a:r>
              <a:rPr dirty="0"/>
              <a:t> </a:t>
            </a:r>
            <a:r>
              <a:rPr dirty="0" err="1"/>
              <a:t>медузы</a:t>
            </a:r>
            <a:r>
              <a:rPr dirty="0"/>
              <a:t> </a:t>
            </a:r>
            <a:r>
              <a:rPr dirty="0" err="1"/>
              <a:t>длина</a:t>
            </a:r>
            <a:r>
              <a:rPr dirty="0"/>
              <a:t> </a:t>
            </a:r>
            <a:r>
              <a:rPr dirty="0" err="1"/>
              <a:t>щупалец</a:t>
            </a:r>
            <a:r>
              <a:rPr dirty="0"/>
              <a:t> </a:t>
            </a:r>
            <a:r>
              <a:rPr dirty="0" err="1"/>
              <a:t>достигает</a:t>
            </a:r>
            <a:r>
              <a:rPr dirty="0"/>
              <a:t> 30 </a:t>
            </a:r>
            <a:r>
              <a:rPr dirty="0" err="1"/>
              <a:t>м</a:t>
            </a:r>
            <a:r>
              <a:rPr dirty="0"/>
              <a:t>, </a:t>
            </a:r>
            <a:r>
              <a:rPr dirty="0" err="1"/>
              <a:t>а</a:t>
            </a:r>
            <a:r>
              <a:rPr dirty="0"/>
              <a:t> </a:t>
            </a:r>
            <a:r>
              <a:rPr dirty="0" err="1"/>
              <a:t>яд</a:t>
            </a:r>
            <a:r>
              <a:rPr dirty="0"/>
              <a:t> </a:t>
            </a:r>
            <a:r>
              <a:rPr dirty="0" err="1"/>
              <a:t>опасен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6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wqgcO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L8CAABwNQAAnSQ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446405"/>
            <a:ext cx="8229600" cy="55054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20330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WN9E/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HEFAABwNQAA6yE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884555"/>
            <a:ext cx="8229600" cy="46291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74266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3vdk/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M4CAABwNQAAjiQ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455930"/>
            <a:ext cx="8229600" cy="54864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12534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QEPgQ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sJQAAAAAAAA=="/>
              </a:ext>
            </a:extLst>
          </p:cNvSpPr>
          <p:nvPr>
            <p:ph/>
          </p:nvPr>
        </p:nvSpPr>
        <p:spPr>
          <a:xfrm>
            <a:off x="1981200" y="27432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  <a:normAutofit lnSpcReduction="10000"/>
          </a:bodyPr>
          <a:lstStyle/>
          <a:p>
            <a:pPr>
              <a:defRPr sz="2400">
                <a:solidFill>
                  <a:schemeClr val="tx1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t>Кальмар – головоногий моллюск. Тело кальмара удлиненное. Такая форма позволяет кальмару развивать скорость до 50 км в час при движении в воде и в воздухе (кальмары могут выскакивать из воды на высоту 7 метров). У заднего конца тела расположены 2 больших плавника. Кальмар обладает отменным зрением. Его глаза сходны с глазом человека, а для определенных функций — они даже лучше. Некоторые кальмары имеют один глаз в несколько раз больше другого, причем каждый из них приспособлен к различной интенсивности света. У кальмара самые большие глаза. А глаза кальмара-гиганта размером с два сложенных вместе футбольных мяча. Кальмары - одни из самых необычных морских существ. У него не одно, а три сердца. У кальмара голубая кровь.</a:t>
            </a:r>
          </a:p>
        </p:txBody>
      </p:sp>
    </p:spTree>
    <p:extLst>
      <p:ext uri="{BB962C8B-B14F-4D97-AF65-F5344CB8AC3E}">
        <p14:creationId xmlns:p14="http://schemas.microsoft.com/office/powerpoint/2010/main" val="3875168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qAC4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nAAAAAMCAABsIQAA6xU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623060" y="327025"/>
            <a:ext cx="5334000" cy="32359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1"/>
          <p:cNvPicPr>
            <a:picLocks noChangeAspect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AcAAAA4AAAAAAAAAAAAAAAAAAAA////AAAAAAAAAAAAAAAAAAAAAAArCgAAAAAAAAAAAABkAAAAZAAAAAAAAAAjAAAABAAAAGQAAAAXAAAAFAAAAAAAAAAAAAAA/38AAP9/AAAAAAAACQAAAAQAAAAEMAQ7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cRsAAA0QAAAtNwAADSkAAAAAAAA="/>
              </a:ext>
            </a:extLst>
          </p:cNvPicPr>
          <p:nvPr/>
        </p:nvPicPr>
        <p:blipFill>
          <a:blip r:embed="rId3"/>
          <a:srcRect r="26030"/>
          <a:stretch>
            <a:fillRect/>
          </a:stretch>
        </p:blipFill>
        <p:spPr>
          <a:xfrm>
            <a:off x="5984875" y="2609215"/>
            <a:ext cx="4508500" cy="4064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4275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863" y="220608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Что такое водоем ?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164771" y="1300760"/>
            <a:ext cx="9579429" cy="82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Водоем – это место, где скапливается и храниться вода. 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722812" y="2777066"/>
            <a:ext cx="6021388" cy="204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1" y="2114023"/>
            <a:ext cx="3663772" cy="244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81" y="2646903"/>
            <a:ext cx="3970948" cy="297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978" y="2569231"/>
            <a:ext cx="3784146" cy="246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082" y="4636766"/>
            <a:ext cx="2773213" cy="207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51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sJQAAAAAAAA=="/>
              </a:ext>
            </a:extLst>
          </p:cNvSpPr>
          <p:nvPr>
            <p:ph/>
          </p:nvPr>
        </p:nvSpPr>
        <p:spPr>
          <a:xfrm>
            <a:off x="1981200" y="27432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 sz="2400" b="0" i="0" u="none" strike="noStrike" kern="1" spc="0" baseline="0">
                <a:solidFill>
                  <a:srgbClr val="000000"/>
                </a:solidFill>
                <a:effectLst/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t>В наших дальневосточных морях обитает осьминог обыкновенный, называемый также обычный спрут. Крупные имеют массу до 50 килограммов, длина каждого щупальца около 2 метров Самые же большие осьминоги у берегов Приморья на Дальнем Востоке могут достигать 4 метров, масса— 70—80 килограммов. У осьминога  8 щупалец с присосками по внутренней поверхности. Его голова с двумя большими шаровидными глазами.</a:t>
            </a:r>
          </a:p>
          <a:p>
            <a:pPr>
              <a:defRPr sz="2400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t> У всех осьминогов есть чернильный мешок, в котором находится жидкость черного цвета. При опасности они выбрасывают эту жидкость в лицо врагу, отключающей обоняние хищных рыб, и, воспользовавшись его замешательством, скрываются. </a:t>
            </a:r>
          </a:p>
        </p:txBody>
      </p:sp>
    </p:spTree>
    <p:extLst>
      <p:ext uri="{BB962C8B-B14F-4D97-AF65-F5344CB8AC3E}">
        <p14:creationId xmlns:p14="http://schemas.microsoft.com/office/powerpoint/2010/main" val="3264962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MgBAABwNQAAlSU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289561"/>
            <a:ext cx="8229600" cy="58197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08028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C4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MECAABwNQAAnCQ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447676"/>
            <a:ext cx="8229600" cy="55035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638023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sJQAAAAAAAA=="/>
              </a:ext>
            </a:extLst>
          </p:cNvSpPr>
          <p:nvPr>
            <p:ph/>
          </p:nvPr>
        </p:nvSpPr>
        <p:spPr>
          <a:xfrm>
            <a:off x="1981200" y="27432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  <a:normAutofit lnSpcReduction="10000"/>
          </a:bodyPr>
          <a:lstStyle/>
          <a:p>
            <a:pPr>
              <a:defRPr sz="6400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t>Через море-океан</a:t>
            </a:r>
            <a:br/>
            <a:r>
              <a:t>Плывёт чудо-великан,</a:t>
            </a:r>
            <a:br/>
            <a:r>
              <a:t>Прячет ус во рту,</a:t>
            </a:r>
            <a:br/>
            <a:r>
              <a:t>Растянулся на версту.</a:t>
            </a:r>
          </a:p>
        </p:txBody>
      </p:sp>
    </p:spTree>
    <p:extLst>
      <p:ext uri="{BB962C8B-B14F-4D97-AF65-F5344CB8AC3E}">
        <p14:creationId xmlns:p14="http://schemas.microsoft.com/office/powerpoint/2010/main" val="3933096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DwGAABwNQAAISE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1013461"/>
            <a:ext cx="8229600" cy="43719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419853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qAC4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CYDAABwNQAANyQ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511811"/>
            <a:ext cx="8229600" cy="53752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244756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SvoJW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wEPAQ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sJQAAAAAAAA=="/>
              </a:ext>
            </a:extLst>
          </p:cNvSpPr>
          <p:nvPr>
            <p:ph/>
          </p:nvPr>
        </p:nvSpPr>
        <p:spPr>
          <a:xfrm>
            <a:off x="1981200" y="27432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 sz="3600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t>Безобидны, словно дети.</a:t>
            </a:r>
            <a:br/>
            <a:r>
              <a:t>Мы за них, друзья, в ответе.</a:t>
            </a:r>
            <a:br/>
            <a:r>
              <a:t>Вглубь ныряют, вверх взлетают...</a:t>
            </a:r>
            <a:br/>
            <a:r>
              <a:t>Добрым нравом обладают.</a:t>
            </a:r>
            <a:br/>
            <a:r>
              <a:t>Тело гладкое имеют,</a:t>
            </a:r>
            <a:br/>
            <a:r>
              <a:t>"Разговаривать" умеют.</a:t>
            </a:r>
            <a:br/>
            <a:r>
              <a:t>Их язык понять стремимся.</a:t>
            </a:r>
            <a:br/>
            <a:r>
              <a:t>Дружбой с ними мы гордимся.</a:t>
            </a:r>
            <a:br/>
            <a:r>
              <a:t>Подставляют в море спины</a:t>
            </a:r>
            <a:br/>
            <a:r>
              <a:t>Людям тонущим …</a:t>
            </a:r>
          </a:p>
        </p:txBody>
      </p:sp>
    </p:spTree>
    <p:extLst>
      <p:ext uri="{BB962C8B-B14F-4D97-AF65-F5344CB8AC3E}">
        <p14:creationId xmlns:p14="http://schemas.microsoft.com/office/powerpoint/2010/main" val="4118975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NUCAABwNQAAiCQ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460376"/>
            <a:ext cx="8229600" cy="54781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96864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Co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NwDAABwNQAAgCMAABAAAAA="/>
              </a:ext>
            </a:extLst>
          </p:cNvPicPr>
          <p:nvPr>
            <p:ph type="clipArt"/>
          </p:nvPr>
        </p:nvPicPr>
        <p:blipFill>
          <a:blip r:embed="rId2"/>
          <a:stretch>
            <a:fillRect/>
          </a:stretch>
        </p:blipFill>
        <p:spPr>
          <a:xfrm>
            <a:off x="1981200" y="627380"/>
            <a:ext cx="8229600" cy="51435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674581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1"/>
          <p:cNvPicPr>
            <a:picLocks noGrp="1" noChangeAspect="1" noChangeArrowheads="1"/>
            <a:extLst>
              <a:ext uri="smNativeData">
                <pr:smNativeData xmlns:pr="smNativeData" xmlns="" val="SMDATA_14_SvoJW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AcAAAA4AAAAAAAAAAAAAAAAAAAA////AAAAAAAAAAAAAAAAAAAAAAAAAAAAygIAAAAAAABkAAAAZAAAAAAAAAAjAAAABAAAAGQAAAAXAAAAFAAAAAAAAAAAAAAA/38AAP9/AAAAAAAACQAAAAQAAAAAACo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gQAALABAAAWNAAAGiMAABAAAAA="/>
              </a:ext>
            </a:extLst>
          </p:cNvPicPr>
          <p:nvPr>
            <p:ph type="clipArt"/>
          </p:nvPr>
        </p:nvPicPr>
        <p:blipFill>
          <a:blip r:embed="rId2"/>
          <a:srcRect b="7140"/>
          <a:stretch>
            <a:fillRect/>
          </a:stretch>
        </p:blipFill>
        <p:spPr>
          <a:xfrm>
            <a:off x="2200910" y="274320"/>
            <a:ext cx="7790180" cy="54317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9914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059" y="330925"/>
            <a:ext cx="2426925" cy="59653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Водоёмы 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7532914" y="1356603"/>
            <a:ext cx="3899263" cy="533158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Искусственные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87532" y="1356603"/>
            <a:ext cx="3899263" cy="533158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Естественные</a:t>
            </a:r>
          </a:p>
        </p:txBody>
      </p:sp>
      <p:cxnSp>
        <p:nvCxnSpPr>
          <p:cNvPr id="20" name="Соединительная линия уступом 19"/>
          <p:cNvCxnSpPr>
            <a:stCxn id="2" idx="1"/>
            <a:endCxn id="11" idx="3"/>
          </p:cNvCxnSpPr>
          <p:nvPr/>
        </p:nvCxnSpPr>
        <p:spPr>
          <a:xfrm rot="10800000" flipV="1">
            <a:off x="2337165" y="629193"/>
            <a:ext cx="2228895" cy="727409"/>
          </a:xfrm>
          <a:prstGeom prst="bentConnector2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2" idx="3"/>
            <a:endCxn id="10" idx="3"/>
          </p:cNvCxnSpPr>
          <p:nvPr/>
        </p:nvCxnSpPr>
        <p:spPr>
          <a:xfrm>
            <a:off x="6992984" y="629194"/>
            <a:ext cx="2489562" cy="727409"/>
          </a:xfrm>
          <a:prstGeom prst="bentConnector2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017513" y="3596750"/>
            <a:ext cx="93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пруд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10588" y="3594170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океан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999" y="5225894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болото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0760" y="4410032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ручей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37765" y="2705622"/>
            <a:ext cx="273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водохранилища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03202" y="2705623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море</a:t>
            </a:r>
          </a:p>
        </p:txBody>
      </p:sp>
    </p:spTree>
    <p:extLst>
      <p:ext uri="{BB962C8B-B14F-4D97-AF65-F5344CB8AC3E}">
        <p14:creationId xmlns:p14="http://schemas.microsoft.com/office/powerpoint/2010/main" val="13086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08581 0.04005 C -0.10352 0.04907 -0.13034 0.05393 -0.1586 0.05393 C -0.1905 0.05393 -0.21615 0.04907 -0.23386 0.04005 L -0.3194 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09518 0.04005 C 0.11497 0.04908 0.14479 0.05394 0.17604 0.05394 C 0.21158 0.05394 0.2401 0.04908 0.25989 0.04005 L 0.3552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8828 0.04004 C -0.10651 0.04907 -0.13411 0.05393 -0.16302 0.05393 C -0.19583 0.05393 -0.22226 0.04907 -0.24049 0.04004 L -0.32864 1.48148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905 0.04004 C -0.10925 0.04907 -0.1375 0.05393 -0.16719 0.05393 C -0.20092 0.05393 -0.228 0.04907 -0.24675 0.04004 L -0.33711 4.44444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0754 0.04005 C 0.09102 0.04907 0.11459 0.05393 0.13933 0.05393 C 0.16745 0.05393 0.18998 0.04907 0.2056 0.04005 L 0.28112 7.40741E-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6198 0.04005 C -0.07487 0.04908 -0.09414 0.05394 -0.11446 0.05394 C -0.1375 0.05394 -0.15599 0.04908 -0.16888 0.04005 L -0.23073 -1.85185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033" y="177554"/>
            <a:ext cx="10058400" cy="7662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Обитатели пресного водоема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373" y="964951"/>
            <a:ext cx="108307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В пресном водоеме совместно обитают разнообразные растения, животные, бактерии. Все они хорошо приспособлены к условиям жизни в водоеме и связаны пищевыми цепочками.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814" y="4332409"/>
            <a:ext cx="3488763" cy="232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676" y="2052028"/>
            <a:ext cx="3449902" cy="218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8" y="4356970"/>
            <a:ext cx="3832253" cy="237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8" y="2167888"/>
            <a:ext cx="2985547" cy="216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397" y="1960961"/>
            <a:ext cx="3110862" cy="206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245" y="4026369"/>
            <a:ext cx="4407167" cy="27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7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215" y="305436"/>
            <a:ext cx="8283498" cy="99207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Растения Пресного водоема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5883" y="1652622"/>
            <a:ext cx="6677565" cy="4748177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Увидев в водоёме </a:t>
            </a:r>
            <a:r>
              <a:rPr lang="ru-RU" sz="2800" dirty="0">
                <a:solidFill>
                  <a:schemeClr val="tx1"/>
                </a:solidFill>
              </a:rPr>
              <a:t>белую кувшинку</a:t>
            </a:r>
            <a:r>
              <a:rPr lang="ru-RU" sz="2800" dirty="0">
                <a:solidFill>
                  <a:schemeClr val="bg1"/>
                </a:solidFill>
              </a:rPr>
              <a:t>, мало кто останется равнодушным к её изяществу. Цветы у неё большие, крупные. Раскрываясь с восходом солнца, они закрываются только на закате. В народе кувшинка получила сразу несколько названий, среди которых самыми известными остаются белая лилия и водяная роза.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64" y="3667786"/>
            <a:ext cx="4119470" cy="300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77" y="1191492"/>
            <a:ext cx="4278445" cy="240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18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5949" y="3526971"/>
            <a:ext cx="7362760" cy="303929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Кубышка</a:t>
            </a:r>
            <a:r>
              <a:rPr lang="ru-RU" sz="2400" dirty="0">
                <a:solidFill>
                  <a:schemeClr val="bg1"/>
                </a:solidFill>
              </a:rPr>
              <a:t>, ее еще называют кувшинка желтая.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Цветы имеют приятный аромат и яркий темно-желтый цвет. Многочисленные полезные свойства кубышки желтой обусловлены ее богатым химическим составом.  Лечебные свойства, благодаря такому составу, активно используются в народной и традиционной медицине.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46" y="931817"/>
            <a:ext cx="4524605" cy="463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707" y="129354"/>
            <a:ext cx="4350481" cy="326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33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186" y="3675018"/>
            <a:ext cx="5708808" cy="25167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Ряска</a:t>
            </a:r>
            <a:r>
              <a:rPr lang="ru-RU" sz="2400" dirty="0">
                <a:solidFill>
                  <a:schemeClr val="bg1"/>
                </a:solidFill>
              </a:rPr>
              <a:t> часто покрывает всю поверхность стоячих вод, сильно ветвится. Очень редко появляются цветки в мае-июне. Ряска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очищает водоёмы от углекислоты и снабжает кислородом.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2" y="1089832"/>
            <a:ext cx="3393010" cy="235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513" y="481422"/>
            <a:ext cx="1939160" cy="257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94" y="1228451"/>
            <a:ext cx="6231322" cy="466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2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681" y="4266110"/>
            <a:ext cx="8535988" cy="226858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Камыш озерный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bg1"/>
                </a:solidFill>
              </a:rPr>
              <a:t>растет в воде по заболоченным берегам. Заросли камыша иногда окружают водоем непроходимой стеной. Стебли камыша используют для плетения ковриков, легких хозяйственных сумок. Плодами камыша питаются птицы.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080" y="205739"/>
            <a:ext cx="4156165" cy="406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4" y="205739"/>
            <a:ext cx="5893578" cy="37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14961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835</Words>
  <Application>Microsoft Macintosh PowerPoint</Application>
  <PresentationFormat>Широкоэкранный</PresentationFormat>
  <Paragraphs>67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Century Gothic</vt:lpstr>
      <vt:lpstr>Tahoma</vt:lpstr>
      <vt:lpstr>Times New Roman</vt:lpstr>
      <vt:lpstr>Wingdings 3</vt:lpstr>
      <vt:lpstr>Сектор</vt:lpstr>
      <vt:lpstr>Презентация PowerPoint</vt:lpstr>
      <vt:lpstr>Презентация PowerPoint</vt:lpstr>
      <vt:lpstr>Что такое водоем ?</vt:lpstr>
      <vt:lpstr>Водоёмы </vt:lpstr>
      <vt:lpstr>Обитатели пресного водоема</vt:lpstr>
      <vt:lpstr>Растения Пресного водоема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 пресноводных водоемов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Пресные водоемы  и  их обитатели</dc:title>
  <dc:creator>PC</dc:creator>
  <cp:lastModifiedBy>Петров Андрей</cp:lastModifiedBy>
  <cp:revision>41</cp:revision>
  <dcterms:created xsi:type="dcterms:W3CDTF">2017-05-02T16:21:56Z</dcterms:created>
  <dcterms:modified xsi:type="dcterms:W3CDTF">2020-04-13T07:30:48Z</dcterms:modified>
</cp:coreProperties>
</file>